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9" r:id="rId14"/>
    <p:sldId id="308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82F5F-1178-4E5A-8757-48FB070502CD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E7D45-5B88-4412-994B-D20825168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2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 err="1"/>
              <a:t>Introduction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project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 err="1"/>
              <a:t>The</a:t>
            </a:r>
            <a:r>
              <a:rPr lang="hr-HR" dirty="0"/>
              <a:t> title </a:t>
            </a:r>
            <a:r>
              <a:rPr lang="hr-HR" dirty="0" err="1"/>
              <a:t>is</a:t>
            </a:r>
            <a:r>
              <a:rPr lang="hr-HR" dirty="0"/>
              <a:t> a </a:t>
            </a:r>
            <a:r>
              <a:rPr lang="hr-HR" dirty="0" err="1"/>
              <a:t>mouthfull</a:t>
            </a:r>
            <a:r>
              <a:rPr lang="hr-HR" dirty="0"/>
              <a:t> but </a:t>
            </a:r>
            <a:r>
              <a:rPr lang="hr-HR" dirty="0" err="1"/>
              <a:t>hopefully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becomes</a:t>
            </a:r>
            <a:r>
              <a:rPr lang="hr-HR" dirty="0"/>
              <a:t> </a:t>
            </a:r>
            <a:r>
              <a:rPr lang="hr-HR" dirty="0" err="1"/>
              <a:t>understandable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end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presentation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56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 err="1"/>
              <a:t>Does</a:t>
            </a:r>
            <a:r>
              <a:rPr lang="hr-HR" dirty="0"/>
              <a:t> </a:t>
            </a:r>
            <a:r>
              <a:rPr lang="hr-HR" dirty="0" err="1"/>
              <a:t>anyone</a:t>
            </a:r>
            <a:r>
              <a:rPr lang="hr-HR" dirty="0"/>
              <a:t> </a:t>
            </a:r>
            <a:r>
              <a:rPr lang="hr-HR" dirty="0" err="1"/>
              <a:t>know</a:t>
            </a:r>
            <a:r>
              <a:rPr lang="hr-HR" dirty="0"/>
              <a:t> </a:t>
            </a:r>
            <a:r>
              <a:rPr lang="hr-HR" dirty="0" err="1"/>
              <a:t>what</a:t>
            </a:r>
            <a:r>
              <a:rPr lang="hr-HR" dirty="0"/>
              <a:t> </a:t>
            </a:r>
            <a:r>
              <a:rPr lang="hr-HR" dirty="0" err="1"/>
              <a:t>ergodicity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?</a:t>
            </a:r>
          </a:p>
          <a:p>
            <a:pPr marL="171450" indent="-171450">
              <a:buFontTx/>
              <a:buChar char="-"/>
            </a:pPr>
            <a:r>
              <a:rPr lang="hr-HR" dirty="0" err="1"/>
              <a:t>Property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system</a:t>
            </a:r>
          </a:p>
          <a:p>
            <a:pPr marL="171450" indent="-171450">
              <a:buFontTx/>
              <a:buChar char="-"/>
            </a:pPr>
            <a:r>
              <a:rPr lang="hr-HR" dirty="0" err="1"/>
              <a:t>Eventually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system </a:t>
            </a:r>
            <a:r>
              <a:rPr lang="hr-HR" dirty="0" err="1"/>
              <a:t>visits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phase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 err="1"/>
              <a:t>Computational</a:t>
            </a:r>
            <a:r>
              <a:rPr lang="hr-HR" dirty="0"/>
              <a:t> </a:t>
            </a:r>
            <a:r>
              <a:rPr lang="hr-HR" dirty="0" err="1"/>
              <a:t>physics</a:t>
            </a:r>
            <a:r>
              <a:rPr lang="hr-HR" dirty="0"/>
              <a:t> – </a:t>
            </a:r>
            <a:r>
              <a:rPr lang="hr-HR" dirty="0" err="1"/>
              <a:t>metropolis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> for spin </a:t>
            </a:r>
            <a:r>
              <a:rPr lang="hr-HR" dirty="0" err="1"/>
              <a:t>Glauber</a:t>
            </a:r>
            <a:r>
              <a:rPr lang="hr-HR" dirty="0"/>
              <a:t> </a:t>
            </a:r>
            <a:r>
              <a:rPr lang="hr-HR" dirty="0" err="1"/>
              <a:t>dynamics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/>
              <a:t>Kelly </a:t>
            </a:r>
            <a:r>
              <a:rPr lang="hr-HR" dirty="0" err="1"/>
              <a:t>criterion</a:t>
            </a:r>
            <a:r>
              <a:rPr lang="hr-HR" dirty="0"/>
              <a:t> – formula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determines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optimal</a:t>
            </a:r>
            <a:r>
              <a:rPr lang="hr-HR" dirty="0"/>
              <a:t> </a:t>
            </a:r>
            <a:r>
              <a:rPr lang="hr-HR" dirty="0" err="1"/>
              <a:t>theoretical</a:t>
            </a:r>
            <a:r>
              <a:rPr lang="hr-HR" dirty="0"/>
              <a:t> </a:t>
            </a:r>
            <a:r>
              <a:rPr lang="hr-HR" dirty="0" err="1"/>
              <a:t>size</a:t>
            </a:r>
            <a:r>
              <a:rPr lang="hr-HR" dirty="0"/>
              <a:t> for a </a:t>
            </a:r>
            <a:r>
              <a:rPr lang="hr-HR" dirty="0" err="1"/>
              <a:t>bet</a:t>
            </a:r>
            <a:r>
              <a:rPr lang="hr-HR" dirty="0"/>
              <a:t>, </a:t>
            </a:r>
            <a:r>
              <a:rPr lang="hr-HR" dirty="0" err="1"/>
              <a:t>dependent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probability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winning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winning</a:t>
            </a:r>
            <a:r>
              <a:rPr lang="hr-HR" dirty="0"/>
              <a:t> </a:t>
            </a:r>
            <a:r>
              <a:rPr lang="hr-HR" dirty="0" err="1"/>
              <a:t>coefficient</a:t>
            </a:r>
            <a:r>
              <a:rPr lang="hr-HR" dirty="0"/>
              <a:t>. </a:t>
            </a:r>
            <a:r>
              <a:rPr lang="hr-HR" dirty="0" err="1"/>
              <a:t>Maximze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expected</a:t>
            </a:r>
            <a:r>
              <a:rPr lang="hr-HR" dirty="0"/>
              <a:t> </a:t>
            </a:r>
            <a:r>
              <a:rPr lang="hr-HR" dirty="0" err="1"/>
              <a:t>value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logarithm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wealth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59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„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fact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classical</a:t>
            </a:r>
            <a:r>
              <a:rPr lang="hr-HR" dirty="0"/>
              <a:t> </a:t>
            </a:r>
            <a:r>
              <a:rPr lang="hr-HR" dirty="0" err="1"/>
              <a:t>equilibrium</a:t>
            </a:r>
            <a:r>
              <a:rPr lang="hr-HR" dirty="0"/>
              <a:t>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mechanics</a:t>
            </a:r>
            <a:r>
              <a:rPr lang="hr-HR" dirty="0"/>
              <a:t> </a:t>
            </a:r>
            <a:r>
              <a:rPr lang="hr-HR" dirty="0" err="1"/>
              <a:t>works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deeply</a:t>
            </a:r>
            <a:r>
              <a:rPr lang="hr-HR" dirty="0"/>
              <a:t> </a:t>
            </a:r>
            <a:r>
              <a:rPr lang="hr-HR" dirty="0" err="1"/>
              <a:t>puzzling</a:t>
            </a:r>
            <a:r>
              <a:rPr lang="hr-HR" dirty="0"/>
              <a:t>” – Peter </a:t>
            </a:r>
            <a:r>
              <a:rPr lang="hr-HR" dirty="0" err="1"/>
              <a:t>Vranas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Epsilon-Ergodicity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Success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Equilibrium</a:t>
            </a:r>
            <a:r>
              <a:rPr lang="hr-HR" dirty="0"/>
              <a:t>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Mechanics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 err="1"/>
              <a:t>This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simple</a:t>
            </a:r>
            <a:r>
              <a:rPr lang="hr-HR" dirty="0"/>
              <a:t> </a:t>
            </a:r>
            <a:r>
              <a:rPr lang="hr-HR" dirty="0" err="1"/>
              <a:t>colliding</a:t>
            </a:r>
            <a:r>
              <a:rPr lang="hr-HR" dirty="0"/>
              <a:t> hard </a:t>
            </a:r>
            <a:r>
              <a:rPr lang="hr-HR" dirty="0" err="1"/>
              <a:t>balls</a:t>
            </a:r>
            <a:r>
              <a:rPr lang="hr-HR" dirty="0"/>
              <a:t> are most </a:t>
            </a:r>
            <a:r>
              <a:rPr lang="hr-HR" dirty="0" err="1"/>
              <a:t>often</a:t>
            </a:r>
            <a:r>
              <a:rPr lang="hr-HR" dirty="0"/>
              <a:t> </a:t>
            </a:r>
            <a:r>
              <a:rPr lang="hr-HR" dirty="0" err="1"/>
              <a:t>studied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Nandor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Simanyi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“Proof of the Ergodic Hypothesis for Typical Hard Ball Systems”.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94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Sheldon Lee Glashow and Laurence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Mittag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“Three rods on a ring and the triangular</a:t>
            </a:r>
            <a:r>
              <a:rPr lang="hr-HR" sz="18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billiard”.</a:t>
            </a:r>
            <a:r>
              <a:rPr lang="en-US" dirty="0"/>
              <a:t> </a:t>
            </a:r>
            <a:endParaRPr lang="hr-HR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012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- </a:t>
            </a:r>
            <a:r>
              <a:rPr lang="hr-HR" dirty="0" err="1"/>
              <a:t>Mention</a:t>
            </a:r>
            <a:r>
              <a:rPr lang="hr-HR" dirty="0"/>
              <a:t> how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results</a:t>
            </a:r>
            <a:r>
              <a:rPr lang="hr-HR" dirty="0"/>
              <a:t> </a:t>
            </a:r>
            <a:r>
              <a:rPr lang="hr-HR" dirty="0" err="1"/>
              <a:t>still</a:t>
            </a:r>
            <a:r>
              <a:rPr lang="hr-HR" dirty="0"/>
              <a:t> </a:t>
            </a:r>
            <a:r>
              <a:rPr lang="hr-HR" dirty="0" err="1"/>
              <a:t>need</a:t>
            </a:r>
            <a:r>
              <a:rPr lang="hr-HR" dirty="0"/>
              <a:t> to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polished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8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/>
              <a:t>Runs</a:t>
            </a:r>
            <a:r>
              <a:rPr lang="hr-HR" dirty="0"/>
              <a:t> test:</a:t>
            </a:r>
          </a:p>
          <a:p>
            <a:pPr marL="171450" indent="-171450">
              <a:buFontTx/>
              <a:buChar char="-"/>
            </a:pPr>
            <a:r>
              <a:rPr lang="hr-HR" dirty="0" err="1"/>
              <a:t>Null</a:t>
            </a:r>
            <a:r>
              <a:rPr lang="hr-HR" dirty="0"/>
              <a:t> </a:t>
            </a:r>
            <a:r>
              <a:rPr lang="hr-HR" dirty="0" err="1"/>
              <a:t>hypothesis</a:t>
            </a:r>
            <a:r>
              <a:rPr lang="hr-HR" dirty="0"/>
              <a:t> – </a:t>
            </a:r>
            <a:r>
              <a:rPr lang="hr-HR" dirty="0" err="1"/>
              <a:t>sequence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random</a:t>
            </a:r>
            <a:endParaRPr lang="hr-HR" dirty="0"/>
          </a:p>
          <a:p>
            <a:pPr marL="171450" indent="-171450">
              <a:buFontTx/>
              <a:buChar char="-"/>
            </a:pPr>
            <a:r>
              <a:rPr lang="hr-HR" dirty="0" err="1"/>
              <a:t>Increasing</a:t>
            </a:r>
            <a:r>
              <a:rPr lang="hr-HR" dirty="0"/>
              <a:t> </a:t>
            </a:r>
            <a:r>
              <a:rPr lang="hr-HR" dirty="0" err="1"/>
              <a:t>runs</a:t>
            </a:r>
            <a:r>
              <a:rPr lang="hr-HR" dirty="0"/>
              <a:t> n_1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decreasing</a:t>
            </a:r>
            <a:r>
              <a:rPr lang="hr-HR" dirty="0"/>
              <a:t> </a:t>
            </a:r>
            <a:r>
              <a:rPr lang="hr-HR" dirty="0" err="1"/>
              <a:t>runs</a:t>
            </a:r>
            <a:r>
              <a:rPr lang="hr-HR" dirty="0"/>
              <a:t> n_2</a:t>
            </a:r>
          </a:p>
          <a:p>
            <a:pPr marL="171450" indent="-171450">
              <a:buFontTx/>
              <a:buChar char="-"/>
            </a:pPr>
            <a:r>
              <a:rPr lang="hr-HR" dirty="0"/>
              <a:t>R = 2n_1n_2/(n_1 + n_2) + 1</a:t>
            </a:r>
          </a:p>
          <a:p>
            <a:pPr marL="171450" indent="-171450">
              <a:buFontTx/>
              <a:buChar char="-"/>
            </a:pPr>
            <a:r>
              <a:rPr lang="hr-HR" dirty="0" err="1"/>
              <a:t>Other</a:t>
            </a:r>
            <a:r>
              <a:rPr lang="hr-HR" dirty="0"/>
              <a:t> </a:t>
            </a:r>
            <a:r>
              <a:rPr lang="hr-HR" dirty="0" err="1"/>
              <a:t>diehard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: </a:t>
            </a:r>
            <a:r>
              <a:rPr lang="hr-HR" dirty="0" err="1"/>
              <a:t>monkey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 (</a:t>
            </a:r>
            <a:r>
              <a:rPr lang="hr-HR" dirty="0" err="1"/>
              <a:t>based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infinite</a:t>
            </a:r>
            <a:r>
              <a:rPr lang="hr-HR" dirty="0"/>
              <a:t> </a:t>
            </a:r>
            <a:r>
              <a:rPr lang="hr-HR" dirty="0" err="1"/>
              <a:t>monkey</a:t>
            </a:r>
            <a:r>
              <a:rPr lang="hr-HR" dirty="0"/>
              <a:t> </a:t>
            </a:r>
            <a:r>
              <a:rPr lang="hr-HR" dirty="0" err="1"/>
              <a:t>theorem</a:t>
            </a:r>
            <a:r>
              <a:rPr lang="hr-HR" dirty="0"/>
              <a:t>), </a:t>
            </a:r>
            <a:r>
              <a:rPr lang="hr-HR" dirty="0" err="1"/>
              <a:t>count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1s test, minimum distance 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7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E7D45-5B88-4412-994B-D208251689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7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hr-HR" sz="4400" dirty="0" err="1">
                <a:solidFill>
                  <a:schemeClr val="tx1"/>
                </a:solidFill>
              </a:rPr>
              <a:t>Ergodicity</a:t>
            </a:r>
            <a:r>
              <a:rPr lang="hr-HR" sz="4400" dirty="0">
                <a:solidFill>
                  <a:schemeClr val="tx1"/>
                </a:solidFill>
              </a:rPr>
              <a:t> </a:t>
            </a:r>
            <a:r>
              <a:rPr lang="hr-HR" sz="4400" dirty="0" err="1">
                <a:solidFill>
                  <a:schemeClr val="tx1"/>
                </a:solidFill>
              </a:rPr>
              <a:t>of</a:t>
            </a:r>
            <a:r>
              <a:rPr lang="hr-HR" sz="4400" dirty="0">
                <a:solidFill>
                  <a:schemeClr val="tx1"/>
                </a:solidFill>
              </a:rPr>
              <a:t> a System </a:t>
            </a:r>
            <a:r>
              <a:rPr lang="hr-HR" sz="4400" dirty="0" err="1">
                <a:solidFill>
                  <a:schemeClr val="tx1"/>
                </a:solidFill>
              </a:rPr>
              <a:t>of</a:t>
            </a:r>
            <a:r>
              <a:rPr lang="hr-HR" sz="4400" dirty="0">
                <a:solidFill>
                  <a:schemeClr val="tx1"/>
                </a:solidFill>
              </a:rPr>
              <a:t> </a:t>
            </a:r>
            <a:r>
              <a:rPr lang="hr-HR" sz="4400" dirty="0" err="1">
                <a:solidFill>
                  <a:schemeClr val="tx1"/>
                </a:solidFill>
              </a:rPr>
              <a:t>Three</a:t>
            </a:r>
            <a:r>
              <a:rPr lang="hr-HR" sz="4400" dirty="0">
                <a:solidFill>
                  <a:schemeClr val="tx1"/>
                </a:solidFill>
              </a:rPr>
              <a:t> Hard </a:t>
            </a:r>
            <a:r>
              <a:rPr lang="hr-HR" sz="4400" dirty="0" err="1">
                <a:solidFill>
                  <a:schemeClr val="tx1"/>
                </a:solidFill>
              </a:rPr>
              <a:t>Spheres</a:t>
            </a:r>
            <a:r>
              <a:rPr lang="hr-HR" sz="4400" dirty="0">
                <a:solidFill>
                  <a:schemeClr val="tx1"/>
                </a:solidFill>
              </a:rPr>
              <a:t> on a Ring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1600" dirty="0"/>
              <a:t>Matej Vedak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EB751-A052-415C-8666-51A2E4A0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Comparison with random strings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C0D032B-5BEC-AA67-2957-8022C68C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8967" y="1278623"/>
            <a:ext cx="7354743" cy="4596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8C3C7-8F72-874F-0A7D-92F634B52BE6}"/>
              </a:ext>
            </a:extLst>
          </p:cNvPr>
          <p:cNvSpPr txBox="1"/>
          <p:nvPr/>
        </p:nvSpPr>
        <p:spPr>
          <a:xfrm>
            <a:off x="4973215" y="214604"/>
            <a:ext cx="1826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dirty="0"/>
              <a:t>Shannon </a:t>
            </a:r>
            <a:r>
              <a:rPr lang="hr-HR" sz="1000" dirty="0" err="1"/>
              <a:t>information</a:t>
            </a:r>
            <a:r>
              <a:rPr lang="hr-HR" sz="1000" dirty="0"/>
              <a:t> </a:t>
            </a:r>
            <a:r>
              <a:rPr lang="hr-HR" sz="1000" dirty="0" err="1"/>
              <a:t>entropy</a:t>
            </a:r>
            <a:endParaRPr lang="en-GB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200142-40F8-F632-8FF6-DDEAC99951E2}"/>
              </a:ext>
            </a:extLst>
          </p:cNvPr>
          <p:cNvCxnSpPr/>
          <p:nvPr/>
        </p:nvCxnSpPr>
        <p:spPr>
          <a:xfrm>
            <a:off x="5738327" y="516201"/>
            <a:ext cx="793102" cy="86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3E8753-B44A-E4F1-EC95-FAFB5A6D405F}"/>
              </a:ext>
            </a:extLst>
          </p:cNvPr>
          <p:cNvSpPr txBox="1"/>
          <p:nvPr/>
        </p:nvSpPr>
        <p:spPr>
          <a:xfrm>
            <a:off x="8570422" y="6383179"/>
            <a:ext cx="3175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dirty="0" err="1"/>
              <a:t>Custom</a:t>
            </a:r>
            <a:r>
              <a:rPr lang="hr-HR" sz="1000" dirty="0"/>
              <a:t> </a:t>
            </a:r>
            <a:r>
              <a:rPr lang="hr-HR" sz="1000" dirty="0" err="1"/>
              <a:t>compression</a:t>
            </a:r>
            <a:r>
              <a:rPr lang="hr-HR" sz="1000" dirty="0"/>
              <a:t>: ‘</a:t>
            </a:r>
            <a:r>
              <a:rPr lang="hr-HR" sz="1000" dirty="0" err="1"/>
              <a:t>aabbbc</a:t>
            </a:r>
            <a:r>
              <a:rPr lang="hr-HR" sz="1000" dirty="0"/>
              <a:t>’ -&gt; ‘2a3bc’</a:t>
            </a:r>
            <a:endParaRPr lang="en-GB" sz="1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2B7BEC-F890-5E3A-66BF-08436A251FA1}"/>
              </a:ext>
            </a:extLst>
          </p:cNvPr>
          <p:cNvCxnSpPr/>
          <p:nvPr/>
        </p:nvCxnSpPr>
        <p:spPr>
          <a:xfrm flipV="1">
            <a:off x="10000211" y="5875338"/>
            <a:ext cx="182880" cy="52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6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35B7F-3133-8D28-512F-C109CD1D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Runs test 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4D55EB-1B82-55AE-0A9B-88B79BB29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282" y="151223"/>
            <a:ext cx="11288604" cy="4233227"/>
          </a:xfrm>
        </p:spPr>
      </p:pic>
    </p:spTree>
    <p:extLst>
      <p:ext uri="{BB962C8B-B14F-4D97-AF65-F5344CB8AC3E}">
        <p14:creationId xmlns:p14="http://schemas.microsoft.com/office/powerpoint/2010/main" val="318798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F0D7C-9A5B-CD97-021D-0CB28F65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Analytical results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8DDB71B-26D3-BD67-D447-3BB561677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" r="10021" b="2"/>
          <a:stretch/>
        </p:blipFill>
        <p:spPr>
          <a:xfrm>
            <a:off x="-1" y="-2"/>
            <a:ext cx="6050281" cy="4242816"/>
          </a:xfrm>
          <a:prstGeom prst="rect">
            <a:avLst/>
          </a:prstGeom>
        </p:spPr>
      </p:pic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411E2007-66A9-0F72-942B-020A18AF5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529" b="2"/>
          <a:stretch/>
        </p:blipFill>
        <p:spPr>
          <a:xfrm>
            <a:off x="6141720" y="2"/>
            <a:ext cx="6050279" cy="4242815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143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A0C1C337-1DA7-667A-0156-C50C0190B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5355" y="10"/>
            <a:ext cx="121920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D42EA-A0C7-6248-F825-CD106E4F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Questions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7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b="1">
                <a:solidFill>
                  <a:srgbClr val="FFFFFF"/>
                </a:solidFill>
              </a:rPr>
              <a:t>Ergodicity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9407B-9BA5-8A77-CE3B-9BC95FF2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dirty="0"/>
              <a:t>- Wikipedia: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</a:t>
            </a:r>
            <a:r>
              <a:rPr lang="hr-HR" dirty="0" err="1"/>
              <a:t>moving</a:t>
            </a:r>
            <a:r>
              <a:rPr lang="hr-HR" dirty="0"/>
              <a:t> system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eventually</a:t>
            </a:r>
            <a:r>
              <a:rPr lang="hr-HR" dirty="0"/>
              <a:t> </a:t>
            </a:r>
            <a:r>
              <a:rPr lang="hr-HR" dirty="0" err="1"/>
              <a:t>visit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parts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space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system </a:t>
            </a:r>
            <a:r>
              <a:rPr lang="hr-HR" dirty="0" err="1"/>
              <a:t>moves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, </a:t>
            </a:r>
            <a:r>
              <a:rPr lang="hr-HR" dirty="0" err="1"/>
              <a:t>in</a:t>
            </a:r>
            <a:r>
              <a:rPr lang="hr-HR" dirty="0"/>
              <a:t> a </a:t>
            </a:r>
            <a:r>
              <a:rPr lang="hr-HR" dirty="0" err="1"/>
              <a:t>uniform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random</a:t>
            </a:r>
            <a:r>
              <a:rPr lang="hr-HR" dirty="0"/>
              <a:t> </a:t>
            </a:r>
            <a:r>
              <a:rPr lang="hr-HR" dirty="0" err="1"/>
              <a:t>sense</a:t>
            </a:r>
            <a:endParaRPr lang="hr-HR" dirty="0"/>
          </a:p>
          <a:p>
            <a:pPr>
              <a:lnSpc>
                <a:spcPct val="100000"/>
              </a:lnSpc>
            </a:pPr>
            <a:r>
              <a:rPr lang="hr-HR" dirty="0"/>
              <a:t>-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behaviour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system </a:t>
            </a:r>
            <a:r>
              <a:rPr lang="hr-HR" dirty="0" err="1"/>
              <a:t>can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deduced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trajectory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„</a:t>
            </a:r>
            <a:r>
              <a:rPr lang="hr-HR" dirty="0" err="1"/>
              <a:t>typical</a:t>
            </a:r>
            <a:r>
              <a:rPr lang="hr-HR" dirty="0"/>
              <a:t>” </a:t>
            </a:r>
            <a:r>
              <a:rPr lang="hr-HR" dirty="0" err="1"/>
              <a:t>point</a:t>
            </a:r>
            <a:endParaRPr lang="hr-HR" dirty="0"/>
          </a:p>
          <a:p>
            <a:pPr>
              <a:lnSpc>
                <a:spcPct val="100000"/>
              </a:lnSpc>
            </a:pPr>
            <a:r>
              <a:rPr lang="hr-HR" dirty="0"/>
              <a:t>- </a:t>
            </a:r>
            <a:r>
              <a:rPr lang="hr-HR" dirty="0" err="1"/>
              <a:t>Ergodic</a:t>
            </a:r>
            <a:r>
              <a:rPr lang="hr-HR" dirty="0"/>
              <a:t> </a:t>
            </a:r>
            <a:r>
              <a:rPr lang="hr-HR" dirty="0" err="1"/>
              <a:t>systems</a:t>
            </a:r>
            <a:r>
              <a:rPr lang="hr-HR" dirty="0"/>
              <a:t> </a:t>
            </a:r>
            <a:r>
              <a:rPr lang="hr-HR" dirty="0" err="1"/>
              <a:t>capture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common-sense</a:t>
            </a:r>
            <a:r>
              <a:rPr lang="hr-HR" dirty="0"/>
              <a:t>, </a:t>
            </a:r>
            <a:r>
              <a:rPr lang="hr-HR" dirty="0" err="1"/>
              <a:t>every-day</a:t>
            </a:r>
            <a:r>
              <a:rPr lang="hr-HR" dirty="0"/>
              <a:t> </a:t>
            </a:r>
            <a:r>
              <a:rPr lang="hr-HR" dirty="0" err="1"/>
              <a:t>notions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randomness</a:t>
            </a:r>
            <a:endParaRPr lang="hr-HR" dirty="0"/>
          </a:p>
          <a:p>
            <a:pPr>
              <a:lnSpc>
                <a:spcPct val="100000"/>
              </a:lnSpc>
            </a:pPr>
            <a:r>
              <a:rPr lang="hr-HR" dirty="0"/>
              <a:t>- </a:t>
            </a:r>
            <a:r>
              <a:rPr lang="hr-HR" dirty="0" err="1"/>
              <a:t>Pillar</a:t>
            </a:r>
            <a:r>
              <a:rPr lang="hr-HR" dirty="0"/>
              <a:t> on top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which</a:t>
            </a:r>
            <a:r>
              <a:rPr lang="hr-HR" dirty="0"/>
              <a:t> most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physics</a:t>
            </a:r>
            <a:r>
              <a:rPr lang="hr-HR" dirty="0"/>
              <a:t> </a:t>
            </a:r>
            <a:r>
              <a:rPr lang="hr-HR" dirty="0" err="1"/>
              <a:t>stands</a:t>
            </a:r>
            <a:r>
              <a:rPr lang="hr-HR" dirty="0"/>
              <a:t> (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computational</a:t>
            </a:r>
            <a:r>
              <a:rPr lang="hr-HR" dirty="0"/>
              <a:t> </a:t>
            </a:r>
            <a:r>
              <a:rPr lang="hr-HR" dirty="0" err="1"/>
              <a:t>physics</a:t>
            </a:r>
            <a:r>
              <a:rPr lang="hr-HR" dirty="0"/>
              <a:t> </a:t>
            </a:r>
            <a:r>
              <a:rPr lang="hr-HR" dirty="0" err="1"/>
              <a:t>almost</a:t>
            </a:r>
            <a:r>
              <a:rPr lang="hr-HR" dirty="0"/>
              <a:t> </a:t>
            </a:r>
            <a:r>
              <a:rPr lang="hr-HR" dirty="0" err="1"/>
              <a:t>always</a:t>
            </a:r>
            <a:r>
              <a:rPr lang="hr-HR" dirty="0"/>
              <a:t> </a:t>
            </a:r>
            <a:r>
              <a:rPr lang="hr-HR" dirty="0" err="1"/>
              <a:t>assumed</a:t>
            </a:r>
            <a:r>
              <a:rPr lang="hr-HR" dirty="0"/>
              <a:t>: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</a:t>
            </a:r>
            <a:r>
              <a:rPr lang="hr-HR" dirty="0" err="1"/>
              <a:t>parameter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time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same as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ensemble</a:t>
            </a:r>
            <a:r>
              <a:rPr lang="hr-HR" dirty="0"/>
              <a:t>)</a:t>
            </a:r>
          </a:p>
          <a:p>
            <a:pPr>
              <a:lnSpc>
                <a:spcPct val="100000"/>
              </a:lnSpc>
            </a:pPr>
            <a:r>
              <a:rPr lang="hr-HR" dirty="0"/>
              <a:t>- </a:t>
            </a:r>
            <a:r>
              <a:rPr lang="hr-HR" dirty="0" err="1"/>
              <a:t>Finance</a:t>
            </a:r>
            <a:r>
              <a:rPr lang="hr-HR" dirty="0"/>
              <a:t> (Kelly </a:t>
            </a:r>
            <a:r>
              <a:rPr lang="hr-HR" dirty="0" err="1"/>
              <a:t>Criterion</a:t>
            </a:r>
            <a:r>
              <a:rPr lang="hr-HR" dirty="0"/>
              <a:t> for </a:t>
            </a:r>
            <a:r>
              <a:rPr lang="hr-HR" dirty="0" err="1"/>
              <a:t>gambling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portfolio </a:t>
            </a:r>
            <a:r>
              <a:rPr lang="hr-HR" dirty="0" err="1"/>
              <a:t>theory</a:t>
            </a:r>
            <a:r>
              <a:rPr lang="hr-HR" dirty="0"/>
              <a:t>)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6F6559CA-F60F-E9A0-B189-AEC4C13E4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816" y="905933"/>
            <a:ext cx="671437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59B64-CBC9-35C9-B16E-C04C353D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Hard Ball Systems and Ergodicity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163C5-FED4-29E1-F25C-27B70F0C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hr-HR" dirty="0"/>
              <a:t>- Far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clear</a:t>
            </a:r>
            <a:r>
              <a:rPr lang="hr-HR" dirty="0"/>
              <a:t> </a:t>
            </a:r>
            <a:r>
              <a:rPr lang="hr-HR" dirty="0" err="1"/>
              <a:t>that</a:t>
            </a:r>
            <a:r>
              <a:rPr lang="hr-HR" dirty="0"/>
              <a:t> a </a:t>
            </a:r>
            <a:r>
              <a:rPr lang="hr-HR" dirty="0" err="1"/>
              <a:t>deterministic</a:t>
            </a:r>
            <a:r>
              <a:rPr lang="hr-HR" dirty="0"/>
              <a:t> system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visit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available</a:t>
            </a:r>
            <a:r>
              <a:rPr lang="hr-HR" dirty="0"/>
              <a:t> </a:t>
            </a:r>
            <a:r>
              <a:rPr lang="hr-HR" dirty="0" err="1"/>
              <a:t>microstates</a:t>
            </a:r>
            <a:endParaRPr lang="hr-HR" dirty="0"/>
          </a:p>
          <a:p>
            <a:r>
              <a:rPr lang="hr-HR" dirty="0"/>
              <a:t>- Hard </a:t>
            </a:r>
            <a:r>
              <a:rPr lang="hr-HR" dirty="0" err="1"/>
              <a:t>ball</a:t>
            </a:r>
            <a:r>
              <a:rPr lang="hr-HR" dirty="0"/>
              <a:t> </a:t>
            </a:r>
            <a:r>
              <a:rPr lang="hr-HR" dirty="0" err="1"/>
              <a:t>systems</a:t>
            </a:r>
            <a:r>
              <a:rPr lang="hr-HR" dirty="0"/>
              <a:t> are complex </a:t>
            </a:r>
            <a:r>
              <a:rPr lang="hr-HR" dirty="0" err="1"/>
              <a:t>enough</a:t>
            </a:r>
            <a:r>
              <a:rPr lang="hr-HR" dirty="0"/>
              <a:t> to </a:t>
            </a:r>
            <a:r>
              <a:rPr lang="hr-HR" dirty="0" err="1"/>
              <a:t>exhibit</a:t>
            </a:r>
            <a:r>
              <a:rPr lang="hr-HR" dirty="0"/>
              <a:t> </a:t>
            </a:r>
            <a:r>
              <a:rPr lang="hr-HR" dirty="0" err="1"/>
              <a:t>non-trivial</a:t>
            </a:r>
            <a:r>
              <a:rPr lang="hr-HR" dirty="0"/>
              <a:t> </a:t>
            </a:r>
            <a:r>
              <a:rPr lang="hr-HR" dirty="0" err="1"/>
              <a:t>ergodicity</a:t>
            </a:r>
            <a:r>
              <a:rPr lang="hr-HR" dirty="0"/>
              <a:t> but </a:t>
            </a:r>
            <a:r>
              <a:rPr lang="hr-HR" dirty="0" err="1"/>
              <a:t>simple</a:t>
            </a:r>
            <a:r>
              <a:rPr lang="hr-HR" dirty="0"/>
              <a:t> </a:t>
            </a:r>
            <a:r>
              <a:rPr lang="hr-HR" dirty="0" err="1"/>
              <a:t>enough</a:t>
            </a:r>
            <a:r>
              <a:rPr lang="hr-HR" dirty="0"/>
              <a:t> to </a:t>
            </a:r>
            <a:r>
              <a:rPr lang="hr-HR" dirty="0" err="1"/>
              <a:t>observe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phase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145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C71C3DE5-639C-E6F9-A2F1-66A694769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5685" y="1548606"/>
            <a:ext cx="4107937" cy="376078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847A30-1934-3240-5011-7F9BFC845D96}"/>
              </a:ext>
            </a:extLst>
          </p:cNvPr>
          <p:cNvSpPr/>
          <p:nvPr/>
        </p:nvSpPr>
        <p:spPr>
          <a:xfrm>
            <a:off x="1349546" y="2060029"/>
            <a:ext cx="2696547" cy="2620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814222-9F32-5C70-F86F-059ADD4B15B7}"/>
              </a:ext>
            </a:extLst>
          </p:cNvPr>
          <p:cNvSpPr/>
          <p:nvPr/>
        </p:nvSpPr>
        <p:spPr>
          <a:xfrm>
            <a:off x="3640975" y="3931920"/>
            <a:ext cx="332509" cy="35744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F0D73A-E691-16D3-7BA9-71095B018074}"/>
              </a:ext>
            </a:extLst>
          </p:cNvPr>
          <p:cNvSpPr/>
          <p:nvPr/>
        </p:nvSpPr>
        <p:spPr>
          <a:xfrm>
            <a:off x="1978428" y="2001840"/>
            <a:ext cx="307571" cy="309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08CBB4-551B-6034-68EA-513760DCC799}"/>
              </a:ext>
            </a:extLst>
          </p:cNvPr>
          <p:cNvSpPr/>
          <p:nvPr/>
        </p:nvSpPr>
        <p:spPr>
          <a:xfrm>
            <a:off x="1499345" y="4069079"/>
            <a:ext cx="390698" cy="357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DEC2A547-A80D-C853-E4C1-24A25322AAC9}"/>
              </a:ext>
            </a:extLst>
          </p:cNvPr>
          <p:cNvSpPr/>
          <p:nvPr/>
        </p:nvSpPr>
        <p:spPr>
          <a:xfrm>
            <a:off x="4986316" y="2933629"/>
            <a:ext cx="1903614" cy="87283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19DAAF2-2F4F-BC5B-3D8F-9B1C2F0EF921}"/>
              </a:ext>
            </a:extLst>
          </p:cNvPr>
          <p:cNvCxnSpPr/>
          <p:nvPr/>
        </p:nvCxnSpPr>
        <p:spPr>
          <a:xfrm>
            <a:off x="1694694" y="4247802"/>
            <a:ext cx="591305" cy="4322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98BAD94-3644-1E9A-A30D-D95C677CC78E}"/>
              </a:ext>
            </a:extLst>
          </p:cNvPr>
          <p:cNvCxnSpPr/>
          <p:nvPr/>
        </p:nvCxnSpPr>
        <p:spPr>
          <a:xfrm rot="10800000" flipV="1">
            <a:off x="3174187" y="4110642"/>
            <a:ext cx="633043" cy="5694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150BA92-F969-9587-71F3-203B33A9EB26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1349546" y="2156388"/>
            <a:ext cx="628882" cy="83619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9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25167DA-2A9B-2DF1-75FC-48D3AC8C3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076" y="-1"/>
            <a:ext cx="6359237" cy="6359237"/>
          </a:xfrm>
        </p:spPr>
      </p:pic>
    </p:spTree>
    <p:extLst>
      <p:ext uri="{BB962C8B-B14F-4D97-AF65-F5344CB8AC3E}">
        <p14:creationId xmlns:p14="http://schemas.microsoft.com/office/powerpoint/2010/main" val="98298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2CEEA790-4F43-4E15-9284-ADD0E417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60FB454-E7D5-AA5B-8CE2-D41B3DAD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" y="352305"/>
            <a:ext cx="4430264" cy="5121692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8A16C0C2-5E04-470D-9132-1116F8885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7CF9FE9E-5162-49D5-8277-855E95837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947A091-B9F4-98FC-E9CA-67676A09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2799" y="273383"/>
            <a:ext cx="7240554" cy="3620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AD784-7097-520D-3ED2-D90EA05BF1D5}"/>
              </a:ext>
            </a:extLst>
          </p:cNvPr>
          <p:cNvSpPr txBox="1"/>
          <p:nvPr/>
        </p:nvSpPr>
        <p:spPr>
          <a:xfrm>
            <a:off x="106205" y="5989386"/>
            <a:ext cx="4307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 err="1">
                <a:solidFill>
                  <a:srgbClr val="000000"/>
                </a:solidFill>
                <a:effectLst/>
                <a:latin typeface="CMR12"/>
              </a:rPr>
              <a:t>Haihong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 Li,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CMR12"/>
              </a:rPr>
              <a:t>Zhoujian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 Cao, and Gang Hu. “Analytical solution of space probability</a:t>
            </a:r>
            <a:b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</a:b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distributions of particles in a one-dimensional ring”. In: 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CMTI12"/>
              </a:rPr>
              <a:t>Phys Rev E Stat </a:t>
            </a:r>
            <a:r>
              <a:rPr lang="en-GB" sz="1000" b="0" i="1" dirty="0" err="1">
                <a:solidFill>
                  <a:srgbClr val="000000"/>
                </a:solidFill>
                <a:effectLst/>
                <a:latin typeface="CMTI12"/>
              </a:rPr>
              <a:t>Nonlin</a:t>
            </a:r>
            <a:r>
              <a:rPr lang="hr-HR" sz="1000" i="1" dirty="0">
                <a:solidFill>
                  <a:srgbClr val="000000"/>
                </a:solidFill>
                <a:latin typeface="CMTI12"/>
              </a:rPr>
              <a:t> 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CMTI12"/>
              </a:rPr>
              <a:t>Soft</a:t>
            </a:r>
            <a:r>
              <a:rPr lang="hr-HR" sz="1000" b="0" i="1" dirty="0">
                <a:solidFill>
                  <a:srgbClr val="000000"/>
                </a:solidFill>
                <a:effectLst/>
                <a:latin typeface="CMTI12"/>
              </a:rPr>
              <a:t> 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CMTI12"/>
              </a:rPr>
              <a:t>Matter Phys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67.4 Pt 1 (Apr. 2003), p. 041102. </a:t>
            </a:r>
            <a:r>
              <a:rPr lang="en-GB" sz="1000" b="0" i="0" dirty="0" err="1">
                <a:solidFill>
                  <a:srgbClr val="000000"/>
                </a:solidFill>
                <a:effectLst/>
                <a:latin typeface="CMCSC10"/>
              </a:rPr>
              <a:t>doi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:</a:t>
            </a:r>
            <a:r>
              <a:rPr lang="hr-HR" sz="10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TT12"/>
              </a:rPr>
              <a:t>10.1103/PhysRevE.67.041102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CMR12"/>
              </a:rPr>
              <a:t>.</a:t>
            </a:r>
            <a:r>
              <a:rPr lang="en-GB" sz="600" dirty="0"/>
              <a:t> </a:t>
            </a:r>
            <a:br>
              <a:rPr lang="en-GB" sz="600" dirty="0"/>
            </a:b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81194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9FB1C-1AB9-E12E-45D0-AF49DFDE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hr-HR">
                <a:solidFill>
                  <a:srgbClr val="FFFFFF"/>
                </a:solidFill>
              </a:rPr>
              <a:t>How to „measure” ergodicity?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9E07A-518A-1F08-A2BA-43EDC5780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hr-HR" dirty="0"/>
              <a:t>- </a:t>
            </a:r>
            <a:r>
              <a:rPr lang="hr-HR" dirty="0" err="1"/>
              <a:t>previous</a:t>
            </a:r>
            <a:r>
              <a:rPr lang="hr-HR" dirty="0"/>
              <a:t> </a:t>
            </a:r>
            <a:r>
              <a:rPr lang="hr-HR" dirty="0" err="1"/>
              <a:t>work</a:t>
            </a:r>
            <a:r>
              <a:rPr lang="hr-HR" dirty="0"/>
              <a:t>: </a:t>
            </a:r>
            <a:r>
              <a:rPr lang="hr-HR" dirty="0" err="1"/>
              <a:t>sequence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collisions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momentum</a:t>
            </a:r>
            <a:r>
              <a:rPr lang="hr-HR" dirty="0"/>
              <a:t> </a:t>
            </a:r>
            <a:r>
              <a:rPr lang="hr-HR" dirty="0" err="1"/>
              <a:t>space</a:t>
            </a:r>
            <a:r>
              <a:rPr lang="hr-HR" dirty="0"/>
              <a:t> </a:t>
            </a:r>
            <a:r>
              <a:rPr lang="hr-HR" dirty="0" err="1"/>
              <a:t>can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seen</a:t>
            </a:r>
            <a:r>
              <a:rPr lang="hr-HR" dirty="0"/>
              <a:t> as </a:t>
            </a:r>
            <a:r>
              <a:rPr lang="hr-HR" dirty="0" err="1"/>
              <a:t>applications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matrices</a:t>
            </a:r>
            <a:r>
              <a:rPr lang="hr-HR" dirty="0"/>
              <a:t> on a </a:t>
            </a:r>
            <a:r>
              <a:rPr lang="hr-HR" dirty="0" err="1"/>
              <a:t>momentum</a:t>
            </a:r>
            <a:r>
              <a:rPr lang="hr-HR" dirty="0"/>
              <a:t> </a:t>
            </a:r>
            <a:r>
              <a:rPr lang="hr-HR" dirty="0" err="1"/>
              <a:t>vector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particles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0392A-B885-69FE-18CA-EBD17BC1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3413366"/>
            <a:ext cx="3962953" cy="2819794"/>
          </a:xfrm>
          <a:prstGeom prst="rect">
            <a:avLst/>
          </a:prstGeom>
        </p:spPr>
      </p:pic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18835D9-6CF6-8B2F-B75C-4433AACD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34" y="3509864"/>
            <a:ext cx="5334129" cy="2807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21520-8184-33B3-6F71-66A375EB2FDC}"/>
              </a:ext>
            </a:extLst>
          </p:cNvPr>
          <p:cNvSpPr txBox="1"/>
          <p:nvPr/>
        </p:nvSpPr>
        <p:spPr>
          <a:xfrm>
            <a:off x="607848" y="6418043"/>
            <a:ext cx="1119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S. G. Cox and G. J.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CMR12"/>
              </a:rPr>
              <a:t>Ackland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. “How Efficiently Do Three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CMR12"/>
              </a:rPr>
              <a:t>Pointlike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 Particles Sample</a:t>
            </a:r>
            <a:r>
              <a:rPr lang="hr-HR" sz="1200" b="0" i="0" dirty="0">
                <a:solidFill>
                  <a:schemeClr val="bg1"/>
                </a:solidFill>
                <a:effectLst/>
                <a:latin typeface="CMR12"/>
              </a:rPr>
              <a:t>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Phase Space?” In: </a:t>
            </a:r>
            <a:r>
              <a:rPr lang="en-GB" sz="1200" b="0" i="1" dirty="0">
                <a:solidFill>
                  <a:schemeClr val="bg1"/>
                </a:solidFill>
                <a:effectLst/>
                <a:latin typeface="CMTI12"/>
              </a:rPr>
              <a:t>Phys. Rev. Lett.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84 (11 Mar. 2000), pp. 2362–2365.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CMCSC10"/>
              </a:rPr>
              <a:t>doi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: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TT12"/>
              </a:rPr>
              <a:t>10.1103 /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CMTT12"/>
              </a:rPr>
              <a:t>PhysRevLett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TT12"/>
              </a:rPr>
              <a:t> . 84 . 2362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.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CSC10"/>
              </a:rPr>
              <a:t>url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: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TT12"/>
              </a:rPr>
              <a:t>https : / / link . aps . org /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CMTT12"/>
              </a:rPr>
              <a:t>doi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TT12"/>
              </a:rPr>
              <a:t> / 10 . 1103 /</a:t>
            </a:r>
            <a:r>
              <a:rPr lang="hr-HR" sz="1200" b="0" i="0" dirty="0">
                <a:solidFill>
                  <a:schemeClr val="bg1"/>
                </a:solidFill>
                <a:effectLst/>
                <a:latin typeface="CMTT12"/>
              </a:rPr>
              <a:t> 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TT12"/>
              </a:rPr>
              <a:t>PhysRevLett.84.2362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CMR12"/>
              </a:rPr>
              <a:t>.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87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C939-E767-5E15-6829-7C9795D7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</a:t>
            </a:r>
            <a:r>
              <a:rPr lang="hr-HR" dirty="0" err="1"/>
              <a:t>did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„</a:t>
            </a:r>
            <a:r>
              <a:rPr lang="hr-HR" dirty="0" err="1"/>
              <a:t>measure</a:t>
            </a:r>
            <a:r>
              <a:rPr lang="hr-HR" dirty="0"/>
              <a:t>” </a:t>
            </a:r>
            <a:r>
              <a:rPr lang="hr-HR" dirty="0" err="1"/>
              <a:t>ergodicity</a:t>
            </a:r>
            <a:r>
              <a:rPr lang="hr-HR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350F-BE05-AEC1-E8AB-00A6D111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created</a:t>
            </a:r>
            <a:r>
              <a:rPr lang="hr-HR" dirty="0"/>
              <a:t> </a:t>
            </a:r>
            <a:r>
              <a:rPr lang="hr-HR" dirty="0" err="1"/>
              <a:t>binary</a:t>
            </a:r>
            <a:r>
              <a:rPr lang="hr-HR" dirty="0"/>
              <a:t> </a:t>
            </a:r>
            <a:r>
              <a:rPr lang="hr-HR" dirty="0" err="1"/>
              <a:t>strings</a:t>
            </a:r>
            <a:endParaRPr lang="hr-HR" dirty="0"/>
          </a:p>
          <a:p>
            <a:r>
              <a:rPr lang="hr-HR" dirty="0"/>
              <a:t>1. </a:t>
            </a:r>
            <a:r>
              <a:rPr lang="hr-HR" dirty="0" err="1"/>
              <a:t>Label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particles</a:t>
            </a:r>
            <a:r>
              <a:rPr lang="hr-HR" dirty="0"/>
              <a:t>: 1, 2, 3 (at </a:t>
            </a:r>
            <a:r>
              <a:rPr lang="hr-HR" dirty="0" err="1"/>
              <a:t>the</a:t>
            </a:r>
            <a:r>
              <a:rPr lang="hr-HR" dirty="0"/>
              <a:t> start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simulation</a:t>
            </a:r>
            <a:r>
              <a:rPr lang="hr-HR" dirty="0"/>
              <a:t>: x_1 &lt; x_2 &lt; x_3)</a:t>
            </a:r>
          </a:p>
          <a:p>
            <a:r>
              <a:rPr lang="hr-HR" dirty="0"/>
              <a:t>2. </a:t>
            </a:r>
            <a:r>
              <a:rPr lang="hr-HR" dirty="0" err="1"/>
              <a:t>After</a:t>
            </a:r>
            <a:r>
              <a:rPr lang="hr-HR" dirty="0"/>
              <a:t> a </a:t>
            </a:r>
            <a:r>
              <a:rPr lang="hr-HR" dirty="0" err="1"/>
              <a:t>collision</a:t>
            </a:r>
            <a:r>
              <a:rPr lang="hr-HR" dirty="0"/>
              <a:t>,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third</a:t>
            </a:r>
            <a:r>
              <a:rPr lang="hr-HR" dirty="0"/>
              <a:t> </a:t>
            </a:r>
            <a:r>
              <a:rPr lang="hr-HR" dirty="0" err="1"/>
              <a:t>particle</a:t>
            </a:r>
            <a:r>
              <a:rPr lang="hr-HR" dirty="0"/>
              <a:t> </a:t>
            </a:r>
            <a:r>
              <a:rPr lang="hr-HR" dirty="0" err="1"/>
              <a:t>has</a:t>
            </a:r>
            <a:r>
              <a:rPr lang="hr-HR" dirty="0"/>
              <a:t> to </a:t>
            </a:r>
            <a:r>
              <a:rPr lang="hr-HR" dirty="0" err="1"/>
              <a:t>collide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one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previously</a:t>
            </a:r>
            <a:r>
              <a:rPr lang="hr-HR" dirty="0"/>
              <a:t> </a:t>
            </a:r>
            <a:r>
              <a:rPr lang="hr-HR" dirty="0" err="1"/>
              <a:t>collided</a:t>
            </a:r>
            <a:r>
              <a:rPr lang="hr-HR" dirty="0"/>
              <a:t> </a:t>
            </a:r>
            <a:r>
              <a:rPr lang="hr-HR" dirty="0" err="1"/>
              <a:t>ones</a:t>
            </a:r>
            <a:endParaRPr lang="hr-HR" dirty="0"/>
          </a:p>
          <a:p>
            <a:r>
              <a:rPr lang="hr-HR" dirty="0"/>
              <a:t>3. </a:t>
            </a:r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this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‘</a:t>
            </a:r>
            <a:r>
              <a:rPr lang="hr-HR" dirty="0" err="1"/>
              <a:t>left</a:t>
            </a:r>
            <a:r>
              <a:rPr lang="hr-HR" dirty="0"/>
              <a:t>’ </a:t>
            </a:r>
            <a:r>
              <a:rPr lang="hr-HR" dirty="0" err="1"/>
              <a:t>particle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previous</a:t>
            </a:r>
            <a:r>
              <a:rPr lang="hr-HR" dirty="0"/>
              <a:t> </a:t>
            </a:r>
            <a:r>
              <a:rPr lang="hr-HR" dirty="0" err="1"/>
              <a:t>collision</a:t>
            </a:r>
            <a:r>
              <a:rPr lang="hr-HR" dirty="0"/>
              <a:t> </a:t>
            </a:r>
            <a:r>
              <a:rPr lang="hr-HR" dirty="0" err="1"/>
              <a:t>encode</a:t>
            </a:r>
            <a:r>
              <a:rPr lang="hr-HR" dirty="0"/>
              <a:t> a 0, </a:t>
            </a:r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‘</a:t>
            </a:r>
            <a:r>
              <a:rPr lang="hr-HR" dirty="0" err="1"/>
              <a:t>right</a:t>
            </a:r>
            <a:r>
              <a:rPr lang="hr-HR" dirty="0"/>
              <a:t>’ </a:t>
            </a:r>
            <a:r>
              <a:rPr lang="hr-HR" dirty="0" err="1"/>
              <a:t>particle</a:t>
            </a:r>
            <a:r>
              <a:rPr lang="hr-HR" dirty="0"/>
              <a:t> </a:t>
            </a:r>
            <a:r>
              <a:rPr lang="hr-HR" dirty="0" err="1"/>
              <a:t>encode</a:t>
            </a:r>
            <a:r>
              <a:rPr lang="hr-HR" dirty="0"/>
              <a:t> a 1</a:t>
            </a:r>
          </a:p>
          <a:p>
            <a:r>
              <a:rPr lang="hr-HR" dirty="0"/>
              <a:t>4. </a:t>
            </a:r>
            <a:r>
              <a:rPr lang="hr-HR" dirty="0" err="1"/>
              <a:t>Example</a:t>
            </a:r>
            <a:r>
              <a:rPr lang="hr-HR" dirty="0"/>
              <a:t>: </a:t>
            </a:r>
            <a:r>
              <a:rPr lang="hr-HR" dirty="0" err="1"/>
              <a:t>say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following</a:t>
            </a:r>
            <a:r>
              <a:rPr lang="hr-HR" dirty="0"/>
              <a:t> </a:t>
            </a:r>
            <a:r>
              <a:rPr lang="hr-HR" dirty="0" err="1"/>
              <a:t>collisions</a:t>
            </a:r>
            <a:r>
              <a:rPr lang="hr-HR" dirty="0"/>
              <a:t> </a:t>
            </a:r>
            <a:r>
              <a:rPr lang="hr-HR" dirty="0" err="1"/>
              <a:t>happen</a:t>
            </a:r>
            <a:r>
              <a:rPr lang="hr-HR" dirty="0"/>
              <a:t> – 1 </a:t>
            </a:r>
            <a:r>
              <a:rPr lang="hr-HR" dirty="0" err="1"/>
              <a:t>and</a:t>
            </a:r>
            <a:r>
              <a:rPr lang="hr-HR" dirty="0"/>
              <a:t> 2, 0 </a:t>
            </a:r>
            <a:r>
              <a:rPr lang="hr-HR" dirty="0" err="1"/>
              <a:t>and</a:t>
            </a:r>
            <a:r>
              <a:rPr lang="hr-HR" dirty="0"/>
              <a:t> 1, 0 </a:t>
            </a:r>
            <a:r>
              <a:rPr lang="hr-HR" dirty="0" err="1"/>
              <a:t>and</a:t>
            </a:r>
            <a:r>
              <a:rPr lang="hr-HR" dirty="0"/>
              <a:t> 2, 0 </a:t>
            </a:r>
            <a:r>
              <a:rPr lang="hr-HR" dirty="0" err="1"/>
              <a:t>and</a:t>
            </a:r>
            <a:r>
              <a:rPr lang="hr-HR" dirty="0"/>
              <a:t> 1</a:t>
            </a:r>
          </a:p>
          <a:p>
            <a:r>
              <a:rPr lang="hr-HR" dirty="0"/>
              <a:t>5.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produced</a:t>
            </a:r>
            <a:r>
              <a:rPr lang="hr-HR" dirty="0"/>
              <a:t> </a:t>
            </a:r>
            <a:r>
              <a:rPr lang="hr-HR" dirty="0" err="1"/>
              <a:t>string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93757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092e8f0-99fd-4eef-afe4-7225ac269bf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0DBEC7D6917B4A8940B17D6674D54A" ma:contentTypeVersion="11" ma:contentTypeDescription="Create a new document." ma:contentTypeScope="" ma:versionID="b37a0d65f5e27737361e8a82b7dc0bb9">
  <xsd:schema xmlns:xsd="http://www.w3.org/2001/XMLSchema" xmlns:xs="http://www.w3.org/2001/XMLSchema" xmlns:p="http://schemas.microsoft.com/office/2006/metadata/properties" xmlns:ns3="0092e8f0-99fd-4eef-afe4-7225ac269bff" xmlns:ns4="7f25ce41-f189-4edf-af00-8e6d6ee04107" targetNamespace="http://schemas.microsoft.com/office/2006/metadata/properties" ma:root="true" ma:fieldsID="ea71ecb4bccb758417e08e9c5d2e2146" ns3:_="" ns4:_="">
    <xsd:import namespace="0092e8f0-99fd-4eef-afe4-7225ac269bff"/>
    <xsd:import namespace="7f25ce41-f189-4edf-af00-8e6d6ee041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2e8f0-99fd-4eef-afe4-7225ac269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25ce41-f189-4edf-af00-8e6d6ee0410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7f25ce41-f189-4edf-af00-8e6d6ee04107"/>
    <ds:schemaRef ds:uri="0092e8f0-99fd-4eef-afe4-7225ac269bff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5B8B49-5FC5-4B0C-ABAE-5B1DC5F4F3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92e8f0-99fd-4eef-afe4-7225ac269bff"/>
    <ds:schemaRef ds:uri="7f25ce41-f189-4edf-af00-8e6d6ee041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{D45DDB1E-2CFE-4DCF-AAE3-FAA3CE75304F}tf22712842_win32</Template>
  <TotalTime>186</TotalTime>
  <Words>690</Words>
  <Application>Microsoft Office PowerPoint</Application>
  <PresentationFormat>Widescreen</PresentationFormat>
  <Paragraphs>53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Bookman Old Style</vt:lpstr>
      <vt:lpstr>Calibri</vt:lpstr>
      <vt:lpstr>CMCSC10</vt:lpstr>
      <vt:lpstr>CMR12</vt:lpstr>
      <vt:lpstr>CMTI12</vt:lpstr>
      <vt:lpstr>CMTT12</vt:lpstr>
      <vt:lpstr>Franklin Gothic Book</vt:lpstr>
      <vt:lpstr>1_RetrospectVTI</vt:lpstr>
      <vt:lpstr>Ergodicity of a System of Three Hard Spheres on a Ring</vt:lpstr>
      <vt:lpstr>Ergodicity</vt:lpstr>
      <vt:lpstr>PowerPoint Presentation</vt:lpstr>
      <vt:lpstr>Hard Ball Systems and Ergodicity</vt:lpstr>
      <vt:lpstr>PowerPoint Presentation</vt:lpstr>
      <vt:lpstr>PowerPoint Presentation</vt:lpstr>
      <vt:lpstr>PowerPoint Presentation</vt:lpstr>
      <vt:lpstr>How to „measure” ergodicity?</vt:lpstr>
      <vt:lpstr>How did we „measure” ergodicity?</vt:lpstr>
      <vt:lpstr>Comparison with random strings</vt:lpstr>
      <vt:lpstr>Runs test results</vt:lpstr>
      <vt:lpstr>Analytical results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Ergodicity of a System of Three Hard Spheres on a Ring</dc:title>
  <dc:creator>Matej Vedak</dc:creator>
  <cp:lastModifiedBy>Matej Vedak</cp:lastModifiedBy>
  <cp:revision>2</cp:revision>
  <dcterms:created xsi:type="dcterms:W3CDTF">2022-08-14T14:46:57Z</dcterms:created>
  <dcterms:modified xsi:type="dcterms:W3CDTF">2022-08-15T10:28:12Z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0x010100370DBEC7D6917B4A8940B17D6674D54A</vt:lpwstr>
  </property>
</Properties>
</file>